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1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3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missioner" panose="020B0604020202020204" charset="0"/>
      <p:regular r:id="rId12"/>
      <p:bold r:id="rId13"/>
    </p:embeddedFont>
    <p:embeddedFont>
      <p:font typeface="Golos Text" panose="020B0604020202020204" charset="0"/>
      <p:regular r:id="rId14"/>
      <p:bold r:id="rId15"/>
    </p:embeddedFont>
    <p:embeddedFont>
      <p:font typeface="Golos Text SemiBol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1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47bfd1e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47bfd1e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 slide/minute) get my story straight: Implications for pluto, how we are running the experiment, how we are interpreting everything, what we think is happening at the molecular level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1ff7c0f5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1ff7c0f5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4449457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d4449457b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c09e31b3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c09e31b3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4449457b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d4449457b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4449457b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d4449457b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c0ae5b3c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c0ae5b3c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diffusion and more pore flow?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1ff7c0f5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31ff7c0f5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ik.com/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14550"/>
            <a:ext cx="5602200" cy="22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15975"/>
            <a:ext cx="56022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55375" y="539500"/>
            <a:ext cx="9199350" cy="4604000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604400" y="1354558"/>
            <a:ext cx="5935200" cy="18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604400" y="3199142"/>
            <a:ext cx="59352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-55375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1"/>
          <p:cNvGrpSpPr/>
          <p:nvPr/>
        </p:nvGrpSpPr>
        <p:grpSpPr>
          <a:xfrm rot="10800000">
            <a:off x="-55325" y="0"/>
            <a:ext cx="9199325" cy="4604000"/>
            <a:chOff x="-55375" y="539500"/>
            <a:chExt cx="9199325" cy="4604000"/>
          </a:xfrm>
        </p:grpSpPr>
        <p:cxnSp>
          <p:nvCxnSpPr>
            <p:cNvPr id="73" name="Google Shape;73;p11"/>
            <p:cNvCxnSpPr/>
            <p:nvPr/>
          </p:nvCxnSpPr>
          <p:spPr>
            <a:xfrm>
              <a:off x="-55375" y="4608575"/>
              <a:ext cx="4563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1"/>
            <p:cNvCxnSpPr/>
            <p:nvPr/>
          </p:nvCxnSpPr>
          <p:spPr>
            <a:xfrm>
              <a:off x="2576350" y="539500"/>
              <a:ext cx="6567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1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93610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193610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99360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193610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193610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99360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596957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596957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 hasCustomPrompt="1"/>
          </p:nvPr>
        </p:nvSpPr>
        <p:spPr>
          <a:xfrm>
            <a:off x="503378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596957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596957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378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83150" y="3920175"/>
            <a:ext cx="7577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83150" y="1722374"/>
            <a:ext cx="7577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cxnSp>
        <p:nvCxnSpPr>
          <p:cNvPr id="95" name="Google Shape;95;p14"/>
          <p:cNvCxnSpPr/>
          <p:nvPr/>
        </p:nvCxnSpPr>
        <p:spPr>
          <a:xfrm rot="10800000">
            <a:off x="75" y="4876025"/>
            <a:ext cx="82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 flipH="1">
            <a:off x="2052825" y="2036300"/>
            <a:ext cx="55791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55825" y="1012500"/>
            <a:ext cx="1076100" cy="8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 flipH="1">
            <a:off x="2052825" y="3573275"/>
            <a:ext cx="55791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00" name="Google Shape;100;p15"/>
          <p:cNvSpPr/>
          <p:nvPr/>
        </p:nvSpPr>
        <p:spPr>
          <a:xfrm flipH="1">
            <a:off x="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 rot="10800000">
            <a:off x="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713225" y="358247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75103"/>
            <a:ext cx="24003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3"/>
          </p:nvPr>
        </p:nvSpPr>
        <p:spPr>
          <a:xfrm>
            <a:off x="713225" y="2654575"/>
            <a:ext cx="2400300" cy="8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4"/>
          </p:nvPr>
        </p:nvSpPr>
        <p:spPr>
          <a:xfrm>
            <a:off x="6030475" y="358247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5" hasCustomPrompt="1"/>
          </p:nvPr>
        </p:nvSpPr>
        <p:spPr>
          <a:xfrm>
            <a:off x="6030475" y="1575103"/>
            <a:ext cx="24003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6"/>
          </p:nvPr>
        </p:nvSpPr>
        <p:spPr>
          <a:xfrm>
            <a:off x="6030475" y="2654575"/>
            <a:ext cx="2400300" cy="8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7"/>
          </p:nvPr>
        </p:nvSpPr>
        <p:spPr>
          <a:xfrm>
            <a:off x="3371850" y="358247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8" hasCustomPrompt="1"/>
          </p:nvPr>
        </p:nvSpPr>
        <p:spPr>
          <a:xfrm>
            <a:off x="3371850" y="1575103"/>
            <a:ext cx="24003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9"/>
          </p:nvPr>
        </p:nvSpPr>
        <p:spPr>
          <a:xfrm>
            <a:off x="3371850" y="2654575"/>
            <a:ext cx="2400300" cy="8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cxnSp>
        <p:nvCxnSpPr>
          <p:cNvPr id="113" name="Google Shape;113;p16"/>
          <p:cNvCxnSpPr/>
          <p:nvPr/>
        </p:nvCxnSpPr>
        <p:spPr>
          <a:xfrm rot="10800000">
            <a:off x="5035800" y="4797575"/>
            <a:ext cx="410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2370900" y="1278125"/>
            <a:ext cx="44022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hasCustomPrompt="1"/>
          </p:nvPr>
        </p:nvSpPr>
        <p:spPr>
          <a:xfrm>
            <a:off x="2370900" y="572825"/>
            <a:ext cx="44022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2"/>
          </p:nvPr>
        </p:nvSpPr>
        <p:spPr>
          <a:xfrm>
            <a:off x="2370900" y="4087875"/>
            <a:ext cx="44022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3" hasCustomPrompt="1"/>
          </p:nvPr>
        </p:nvSpPr>
        <p:spPr>
          <a:xfrm>
            <a:off x="2370900" y="3382575"/>
            <a:ext cx="44022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4"/>
          </p:nvPr>
        </p:nvSpPr>
        <p:spPr>
          <a:xfrm>
            <a:off x="2370900" y="2683000"/>
            <a:ext cx="44022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5" hasCustomPrompt="1"/>
          </p:nvPr>
        </p:nvSpPr>
        <p:spPr>
          <a:xfrm>
            <a:off x="2370900" y="1977700"/>
            <a:ext cx="44022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711250" y="-125"/>
            <a:ext cx="7719525" cy="5143625"/>
            <a:chOff x="711250" y="-125"/>
            <a:chExt cx="7719525" cy="5143625"/>
          </a:xfrm>
        </p:grpSpPr>
        <p:cxnSp>
          <p:nvCxnSpPr>
            <p:cNvPr id="122" name="Google Shape;122;p17"/>
            <p:cNvCxnSpPr/>
            <p:nvPr/>
          </p:nvCxnSpPr>
          <p:spPr>
            <a:xfrm rot="10800000">
              <a:off x="711250" y="2191500"/>
              <a:ext cx="0" cy="295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17"/>
            <p:cNvCxnSpPr/>
            <p:nvPr/>
          </p:nvCxnSpPr>
          <p:spPr>
            <a:xfrm rot="10800000">
              <a:off x="8430775" y="-125"/>
              <a:ext cx="0" cy="219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 flipH="1">
            <a:off x="0" y="4876025"/>
            <a:ext cx="9144000" cy="267600"/>
            <a:chOff x="0" y="4876025"/>
            <a:chExt cx="9144000" cy="267600"/>
          </a:xfrm>
        </p:grpSpPr>
        <p:sp>
          <p:nvSpPr>
            <p:cNvPr id="127" name="Google Shape;127;p18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128;p18"/>
            <p:cNvCxnSpPr/>
            <p:nvPr/>
          </p:nvCxnSpPr>
          <p:spPr>
            <a:xfrm>
              <a:off x="4572000" y="500982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9"/>
          <p:cNvCxnSpPr/>
          <p:nvPr/>
        </p:nvCxnSpPr>
        <p:spPr>
          <a:xfrm>
            <a:off x="0" y="262400"/>
            <a:ext cx="228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0"/>
          <p:cNvGrpSpPr/>
          <p:nvPr/>
        </p:nvGrpSpPr>
        <p:grpSpPr>
          <a:xfrm>
            <a:off x="0" y="0"/>
            <a:ext cx="9144075" cy="5143500"/>
            <a:chOff x="0" y="0"/>
            <a:chExt cx="9144075" cy="5143500"/>
          </a:xfrm>
        </p:grpSpPr>
        <p:sp>
          <p:nvSpPr>
            <p:cNvPr id="134" name="Google Shape;134;p20"/>
            <p:cNvSpPr/>
            <p:nvPr/>
          </p:nvSpPr>
          <p:spPr>
            <a:xfrm>
              <a:off x="4185975" y="4426700"/>
              <a:ext cx="4958100" cy="71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0" y="0"/>
              <a:ext cx="8529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082225" y="544275"/>
            <a:ext cx="4224300" cy="12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4082150" y="1747875"/>
            <a:ext cx="4224300" cy="2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138" name="Google Shape;138;p20"/>
          <p:cNvGrpSpPr/>
          <p:nvPr/>
        </p:nvGrpSpPr>
        <p:grpSpPr>
          <a:xfrm>
            <a:off x="150" y="539500"/>
            <a:ext cx="8430625" cy="4604000"/>
            <a:chOff x="150" y="539500"/>
            <a:chExt cx="8430625" cy="4604000"/>
          </a:xfrm>
        </p:grpSpPr>
        <p:cxnSp>
          <p:nvCxnSpPr>
            <p:cNvPr id="139" name="Google Shape;139;p20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20"/>
            <p:cNvCxnSpPr/>
            <p:nvPr/>
          </p:nvCxnSpPr>
          <p:spPr>
            <a:xfrm rot="10800000">
              <a:off x="150" y="539500"/>
              <a:ext cx="4336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1" name="Google Shape;141;p20"/>
          <p:cNvSpPr>
            <a:spLocks noGrp="1"/>
          </p:cNvSpPr>
          <p:nvPr>
            <p:ph type="pic" idx="2"/>
          </p:nvPr>
        </p:nvSpPr>
        <p:spPr>
          <a:xfrm>
            <a:off x="592075" y="544275"/>
            <a:ext cx="3312000" cy="388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512075" y="2036300"/>
            <a:ext cx="49449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2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512075" y="1012500"/>
            <a:ext cx="1076100" cy="8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3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12075" y="3573275"/>
            <a:ext cx="494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691100" y="1759300"/>
            <a:ext cx="57618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Char char="■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 flipH="1">
            <a:off x="0" y="4875900"/>
            <a:ext cx="91440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276825" y="267475"/>
            <a:ext cx="8860200" cy="4876025"/>
            <a:chOff x="276825" y="267475"/>
            <a:chExt cx="8860200" cy="4876025"/>
          </a:xfrm>
        </p:grpSpPr>
        <p:cxnSp>
          <p:nvCxnSpPr>
            <p:cNvPr id="147" name="Google Shape;147;p21"/>
            <p:cNvCxnSpPr/>
            <p:nvPr/>
          </p:nvCxnSpPr>
          <p:spPr>
            <a:xfrm rot="10800000">
              <a:off x="276825" y="2571900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21"/>
            <p:cNvCxnSpPr/>
            <p:nvPr/>
          </p:nvCxnSpPr>
          <p:spPr>
            <a:xfrm>
              <a:off x="4565025" y="26747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48325" y="1185562"/>
            <a:ext cx="4863300" cy="8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948325" y="2112038"/>
            <a:ext cx="4863300" cy="18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/>
          <p:nvPr/>
        </p:nvSpPr>
        <p:spPr>
          <a:xfrm rot="10800000" flipH="1"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2"/>
          <p:cNvGrpSpPr/>
          <p:nvPr/>
        </p:nvGrpSpPr>
        <p:grpSpPr>
          <a:xfrm rot="10800000" flipH="1">
            <a:off x="-55375" y="0"/>
            <a:ext cx="9199250" cy="4604000"/>
            <a:chOff x="-55375" y="539500"/>
            <a:chExt cx="9199250" cy="4604000"/>
          </a:xfrm>
        </p:grpSpPr>
        <p:cxnSp>
          <p:nvCxnSpPr>
            <p:cNvPr id="154" name="Google Shape;154;p22"/>
            <p:cNvCxnSpPr/>
            <p:nvPr/>
          </p:nvCxnSpPr>
          <p:spPr>
            <a:xfrm>
              <a:off x="-55375" y="4608575"/>
              <a:ext cx="4571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22"/>
            <p:cNvCxnSpPr/>
            <p:nvPr/>
          </p:nvCxnSpPr>
          <p:spPr>
            <a:xfrm>
              <a:off x="4585075" y="539500"/>
              <a:ext cx="4558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2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262175" y="1023602"/>
            <a:ext cx="2890500" cy="16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1262175" y="2702272"/>
            <a:ext cx="2890500" cy="14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 rot="10800000">
            <a:off x="125" y="0"/>
            <a:ext cx="71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23"/>
          <p:cNvGrpSpPr/>
          <p:nvPr/>
        </p:nvGrpSpPr>
        <p:grpSpPr>
          <a:xfrm rot="10800000">
            <a:off x="0" y="363100"/>
            <a:ext cx="8860200" cy="4780400"/>
            <a:chOff x="283800" y="0"/>
            <a:chExt cx="8860200" cy="4780400"/>
          </a:xfrm>
        </p:grpSpPr>
        <p:cxnSp>
          <p:nvCxnSpPr>
            <p:cNvPr id="162" name="Google Shape;162;p23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23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746800" y="1023600"/>
            <a:ext cx="2630100" cy="15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1"/>
          </p:nvPr>
        </p:nvSpPr>
        <p:spPr>
          <a:xfrm>
            <a:off x="4746800" y="2545055"/>
            <a:ext cx="2630100" cy="15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24"/>
          <p:cNvGrpSpPr/>
          <p:nvPr/>
        </p:nvGrpSpPr>
        <p:grpSpPr>
          <a:xfrm flipH="1">
            <a:off x="0" y="0"/>
            <a:ext cx="9144075" cy="5143500"/>
            <a:chOff x="0" y="0"/>
            <a:chExt cx="9144075" cy="5143500"/>
          </a:xfrm>
        </p:grpSpPr>
        <p:grpSp>
          <p:nvGrpSpPr>
            <p:cNvPr id="168" name="Google Shape;168;p24"/>
            <p:cNvGrpSpPr/>
            <p:nvPr/>
          </p:nvGrpSpPr>
          <p:grpSpPr>
            <a:xfrm>
              <a:off x="0" y="0"/>
              <a:ext cx="9144075" cy="5143500"/>
              <a:chOff x="0" y="0"/>
              <a:chExt cx="9144075" cy="5143500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4185975" y="4608575"/>
                <a:ext cx="4958100" cy="52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0" y="0"/>
                <a:ext cx="852900" cy="5143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24"/>
            <p:cNvGrpSpPr/>
            <p:nvPr/>
          </p:nvGrpSpPr>
          <p:grpSpPr>
            <a:xfrm>
              <a:off x="150" y="539500"/>
              <a:ext cx="8430625" cy="4604000"/>
              <a:chOff x="150" y="539500"/>
              <a:chExt cx="8430625" cy="4604000"/>
            </a:xfrm>
          </p:grpSpPr>
          <p:cxnSp>
            <p:nvCxnSpPr>
              <p:cNvPr id="172" name="Google Shape;172;p24"/>
              <p:cNvCxnSpPr/>
              <p:nvPr/>
            </p:nvCxnSpPr>
            <p:spPr>
              <a:xfrm rot="10800000">
                <a:off x="8430775" y="805200"/>
                <a:ext cx="0" cy="43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24"/>
              <p:cNvCxnSpPr/>
              <p:nvPr/>
            </p:nvCxnSpPr>
            <p:spPr>
              <a:xfrm rot="10800000">
                <a:off x="150" y="539500"/>
                <a:ext cx="4336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713225" y="1682875"/>
            <a:ext cx="37809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2"/>
          </p:nvPr>
        </p:nvSpPr>
        <p:spPr>
          <a:xfrm>
            <a:off x="4651325" y="1682875"/>
            <a:ext cx="37809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3"/>
          </p:nvPr>
        </p:nvSpPr>
        <p:spPr>
          <a:xfrm>
            <a:off x="713250" y="1217050"/>
            <a:ext cx="77175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/>
          <p:nvPr/>
        </p:nvSpPr>
        <p:spPr>
          <a:xfrm flipH="1">
            <a:off x="713400" y="4876025"/>
            <a:ext cx="84306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25"/>
          <p:cNvGrpSpPr/>
          <p:nvPr/>
        </p:nvGrpSpPr>
        <p:grpSpPr>
          <a:xfrm>
            <a:off x="283800" y="-4100"/>
            <a:ext cx="8576400" cy="5147625"/>
            <a:chOff x="283800" y="-4100"/>
            <a:chExt cx="8576400" cy="5147625"/>
          </a:xfrm>
        </p:grpSpPr>
        <p:cxnSp>
          <p:nvCxnSpPr>
            <p:cNvPr id="181" name="Google Shape;181;p25"/>
            <p:cNvCxnSpPr/>
            <p:nvPr/>
          </p:nvCxnSpPr>
          <p:spPr>
            <a:xfrm>
              <a:off x="8860200" y="2571925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5"/>
            <p:cNvCxnSpPr/>
            <p:nvPr/>
          </p:nvCxnSpPr>
          <p:spPr>
            <a:xfrm>
              <a:off x="283800" y="-4100"/>
              <a:ext cx="0" cy="257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1"/>
          </p:nvPr>
        </p:nvSpPr>
        <p:spPr>
          <a:xfrm>
            <a:off x="1106875" y="1964500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2"/>
          </p:nvPr>
        </p:nvSpPr>
        <p:spPr>
          <a:xfrm>
            <a:off x="4836725" y="1964500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 rot="10800000">
            <a:off x="8860200" y="-26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26"/>
          <p:cNvGrpSpPr/>
          <p:nvPr/>
        </p:nvGrpSpPr>
        <p:grpSpPr>
          <a:xfrm rot="10800000">
            <a:off x="-125" y="267450"/>
            <a:ext cx="9002225" cy="4876050"/>
            <a:chOff x="141900" y="-26"/>
            <a:chExt cx="9002225" cy="4876050"/>
          </a:xfrm>
        </p:grpSpPr>
        <p:cxnSp>
          <p:nvCxnSpPr>
            <p:cNvPr id="189" name="Google Shape;189;p26"/>
            <p:cNvCxnSpPr/>
            <p:nvPr/>
          </p:nvCxnSpPr>
          <p:spPr>
            <a:xfrm>
              <a:off x="7404125" y="4876024"/>
              <a:ext cx="174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26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713263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2"/>
          </p:nvPr>
        </p:nvSpPr>
        <p:spPr>
          <a:xfrm>
            <a:off x="713263" y="2785375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3"/>
          </p:nvPr>
        </p:nvSpPr>
        <p:spPr>
          <a:xfrm>
            <a:off x="6030438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4"/>
          </p:nvPr>
        </p:nvSpPr>
        <p:spPr>
          <a:xfrm>
            <a:off x="6030438" y="2782400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5"/>
          </p:nvPr>
        </p:nvSpPr>
        <p:spPr>
          <a:xfrm>
            <a:off x="3371850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6"/>
          </p:nvPr>
        </p:nvSpPr>
        <p:spPr>
          <a:xfrm>
            <a:off x="3371850" y="2782400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1"/>
          </p:nvPr>
        </p:nvSpPr>
        <p:spPr>
          <a:xfrm>
            <a:off x="865625" y="3694227"/>
            <a:ext cx="2262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2"/>
          </p:nvPr>
        </p:nvSpPr>
        <p:spPr>
          <a:xfrm>
            <a:off x="865625" y="3103975"/>
            <a:ext cx="2262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3"/>
          </p:nvPr>
        </p:nvSpPr>
        <p:spPr>
          <a:xfrm>
            <a:off x="6015775" y="3694227"/>
            <a:ext cx="2262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4"/>
          </p:nvPr>
        </p:nvSpPr>
        <p:spPr>
          <a:xfrm>
            <a:off x="6015775" y="3103975"/>
            <a:ext cx="2262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5"/>
          </p:nvPr>
        </p:nvSpPr>
        <p:spPr>
          <a:xfrm>
            <a:off x="3440700" y="3694227"/>
            <a:ext cx="2262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6"/>
          </p:nvPr>
        </p:nvSpPr>
        <p:spPr>
          <a:xfrm>
            <a:off x="3440700" y="3103975"/>
            <a:ext cx="2262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0" y="4876025"/>
            <a:ext cx="91440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28"/>
          <p:cNvGrpSpPr/>
          <p:nvPr/>
        </p:nvGrpSpPr>
        <p:grpSpPr>
          <a:xfrm>
            <a:off x="283800" y="-48"/>
            <a:ext cx="8860200" cy="5009873"/>
            <a:chOff x="283800" y="-48"/>
            <a:chExt cx="8860200" cy="5009873"/>
          </a:xfrm>
        </p:grpSpPr>
        <p:cxnSp>
          <p:nvCxnSpPr>
            <p:cNvPr id="209" name="Google Shape;209;p28"/>
            <p:cNvCxnSpPr/>
            <p:nvPr/>
          </p:nvCxnSpPr>
          <p:spPr>
            <a:xfrm>
              <a:off x="4572000" y="500982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8"/>
            <p:cNvCxnSpPr/>
            <p:nvPr/>
          </p:nvCxnSpPr>
          <p:spPr>
            <a:xfrm rot="10800000">
              <a:off x="283800" y="-48"/>
              <a:ext cx="0" cy="29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1"/>
          </p:nvPr>
        </p:nvSpPr>
        <p:spPr>
          <a:xfrm>
            <a:off x="1877250" y="1850002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2"/>
          </p:nvPr>
        </p:nvSpPr>
        <p:spPr>
          <a:xfrm>
            <a:off x="1877250" y="1375200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3"/>
          </p:nvPr>
        </p:nvSpPr>
        <p:spPr>
          <a:xfrm>
            <a:off x="1877250" y="3515601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4"/>
          </p:nvPr>
        </p:nvSpPr>
        <p:spPr>
          <a:xfrm>
            <a:off x="1877250" y="3040799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5"/>
          </p:nvPr>
        </p:nvSpPr>
        <p:spPr>
          <a:xfrm>
            <a:off x="6112075" y="1850002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6"/>
          </p:nvPr>
        </p:nvSpPr>
        <p:spPr>
          <a:xfrm>
            <a:off x="6112075" y="1375200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7"/>
          </p:nvPr>
        </p:nvSpPr>
        <p:spPr>
          <a:xfrm>
            <a:off x="6112075" y="3515601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8"/>
          </p:nvPr>
        </p:nvSpPr>
        <p:spPr>
          <a:xfrm>
            <a:off x="6112075" y="3040799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21" name="Google Shape;221;p29"/>
          <p:cNvSpPr/>
          <p:nvPr/>
        </p:nvSpPr>
        <p:spPr>
          <a:xfrm flipH="1">
            <a:off x="886020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9"/>
          <p:cNvCxnSpPr/>
          <p:nvPr/>
        </p:nvCxnSpPr>
        <p:spPr>
          <a:xfrm rot="10800000">
            <a:off x="9002100" y="-26"/>
            <a:ext cx="0" cy="395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6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713250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713250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6030450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6030450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3371850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3371850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7"/>
          </p:nvPr>
        </p:nvSpPr>
        <p:spPr>
          <a:xfrm>
            <a:off x="2042531" y="18500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ubTitle" idx="8"/>
          </p:nvPr>
        </p:nvSpPr>
        <p:spPr>
          <a:xfrm>
            <a:off x="2042531" y="1375200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9"/>
          </p:nvPr>
        </p:nvSpPr>
        <p:spPr>
          <a:xfrm>
            <a:off x="4701169" y="18500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3"/>
          </p:nvPr>
        </p:nvSpPr>
        <p:spPr>
          <a:xfrm>
            <a:off x="4701169" y="1375200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0" y="4876025"/>
            <a:ext cx="84306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30"/>
          <p:cNvGrpSpPr/>
          <p:nvPr/>
        </p:nvGrpSpPr>
        <p:grpSpPr>
          <a:xfrm flipH="1">
            <a:off x="283800" y="-4100"/>
            <a:ext cx="8576400" cy="5147625"/>
            <a:chOff x="283800" y="-4100"/>
            <a:chExt cx="8576400" cy="5147625"/>
          </a:xfrm>
        </p:grpSpPr>
        <p:cxnSp>
          <p:nvCxnSpPr>
            <p:cNvPr id="237" name="Google Shape;237;p30"/>
            <p:cNvCxnSpPr/>
            <p:nvPr/>
          </p:nvCxnSpPr>
          <p:spPr>
            <a:xfrm>
              <a:off x="8860200" y="2571925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30"/>
            <p:cNvCxnSpPr/>
            <p:nvPr/>
          </p:nvCxnSpPr>
          <p:spPr>
            <a:xfrm>
              <a:off x="283800" y="-4100"/>
              <a:ext cx="0" cy="257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713250" y="1217050"/>
            <a:ext cx="77175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0" y="0"/>
            <a:ext cx="91440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50" y="0"/>
            <a:ext cx="8860050" cy="4876025"/>
            <a:chOff x="150" y="0"/>
            <a:chExt cx="8860050" cy="4876025"/>
          </a:xfrm>
        </p:grpSpPr>
        <p:cxnSp>
          <p:nvCxnSpPr>
            <p:cNvPr id="27" name="Google Shape;27;p4"/>
            <p:cNvCxnSpPr/>
            <p:nvPr/>
          </p:nvCxnSpPr>
          <p:spPr>
            <a:xfrm>
              <a:off x="8860200" y="0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4"/>
            <p:cNvCxnSpPr/>
            <p:nvPr/>
          </p:nvCxnSpPr>
          <p:spPr>
            <a:xfrm rot="10800000">
              <a:off x="150" y="4876025"/>
              <a:ext cx="8444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1"/>
          </p:nvPr>
        </p:nvSpPr>
        <p:spPr>
          <a:xfrm>
            <a:off x="713244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2"/>
          </p:nvPr>
        </p:nvSpPr>
        <p:spPr>
          <a:xfrm>
            <a:off x="713244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3"/>
          </p:nvPr>
        </p:nvSpPr>
        <p:spPr>
          <a:xfrm>
            <a:off x="6030456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4"/>
          </p:nvPr>
        </p:nvSpPr>
        <p:spPr>
          <a:xfrm>
            <a:off x="6030456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5"/>
          </p:nvPr>
        </p:nvSpPr>
        <p:spPr>
          <a:xfrm>
            <a:off x="3371850" y="3515601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6"/>
          </p:nvPr>
        </p:nvSpPr>
        <p:spPr>
          <a:xfrm>
            <a:off x="3371850" y="304079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7"/>
          </p:nvPr>
        </p:nvSpPr>
        <p:spPr>
          <a:xfrm>
            <a:off x="713244" y="18500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8"/>
          </p:nvPr>
        </p:nvSpPr>
        <p:spPr>
          <a:xfrm>
            <a:off x="713244" y="1375200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9"/>
          </p:nvPr>
        </p:nvSpPr>
        <p:spPr>
          <a:xfrm>
            <a:off x="3371850" y="18500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13"/>
          </p:nvPr>
        </p:nvSpPr>
        <p:spPr>
          <a:xfrm>
            <a:off x="3371850" y="1375200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4"/>
          </p:nvPr>
        </p:nvSpPr>
        <p:spPr>
          <a:xfrm>
            <a:off x="6030456" y="18500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5"/>
          </p:nvPr>
        </p:nvSpPr>
        <p:spPr>
          <a:xfrm>
            <a:off x="6030456" y="1375200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/>
          <p:nvPr/>
        </p:nvSpPr>
        <p:spPr>
          <a:xfrm rot="10800000" flipH="1">
            <a:off x="25" y="-26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31"/>
          <p:cNvGrpSpPr/>
          <p:nvPr/>
        </p:nvGrpSpPr>
        <p:grpSpPr>
          <a:xfrm rot="10800000" flipH="1">
            <a:off x="141925" y="267450"/>
            <a:ext cx="9001950" cy="4876050"/>
            <a:chOff x="141900" y="-26"/>
            <a:chExt cx="9001950" cy="4876050"/>
          </a:xfrm>
        </p:grpSpPr>
        <p:cxnSp>
          <p:nvCxnSpPr>
            <p:cNvPr id="255" name="Google Shape;255;p31"/>
            <p:cNvCxnSpPr/>
            <p:nvPr/>
          </p:nvCxnSpPr>
          <p:spPr>
            <a:xfrm>
              <a:off x="7907850" y="4876024"/>
              <a:ext cx="123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31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2654700" y="530250"/>
            <a:ext cx="3834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2654700" y="2342156"/>
            <a:ext cx="38346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550" b="1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2"/>
          </p:nvPr>
        </p:nvSpPr>
        <p:spPr>
          <a:xfrm>
            <a:off x="2654700" y="4111851"/>
            <a:ext cx="3834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grpSp>
        <p:nvGrpSpPr>
          <p:cNvPr id="261" name="Google Shape;261;p32"/>
          <p:cNvGrpSpPr/>
          <p:nvPr/>
        </p:nvGrpSpPr>
        <p:grpSpPr>
          <a:xfrm>
            <a:off x="713688" y="2579400"/>
            <a:ext cx="8430488" cy="2564100"/>
            <a:chOff x="713688" y="2579400"/>
            <a:chExt cx="8430488" cy="2564100"/>
          </a:xfrm>
        </p:grpSpPr>
        <p:cxnSp>
          <p:nvCxnSpPr>
            <p:cNvPr id="262" name="Google Shape;262;p32"/>
            <p:cNvCxnSpPr/>
            <p:nvPr/>
          </p:nvCxnSpPr>
          <p:spPr>
            <a:xfrm>
              <a:off x="2839075" y="4876025"/>
              <a:ext cx="630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32"/>
            <p:cNvCxnSpPr/>
            <p:nvPr/>
          </p:nvCxnSpPr>
          <p:spPr>
            <a:xfrm rot="10800000">
              <a:off x="713688" y="2579400"/>
              <a:ext cx="0" cy="2564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" name="Google Shape;264;p32"/>
          <p:cNvSpPr txBox="1"/>
          <p:nvPr/>
        </p:nvSpPr>
        <p:spPr>
          <a:xfrm>
            <a:off x="2654700" y="3304597"/>
            <a:ext cx="3834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includes icons, infographics &amp; images by </a:t>
            </a:r>
            <a:r>
              <a:rPr lang="en" sz="1200" b="1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3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3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3"/>
          <p:cNvCxnSpPr/>
          <p:nvPr/>
        </p:nvCxnSpPr>
        <p:spPr>
          <a:xfrm rot="10800000">
            <a:off x="711250" y="0"/>
            <a:ext cx="0" cy="41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 rot="10800000">
            <a:off x="125" y="0"/>
            <a:ext cx="71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34"/>
          <p:cNvGrpSpPr/>
          <p:nvPr/>
        </p:nvGrpSpPr>
        <p:grpSpPr>
          <a:xfrm rot="10800000">
            <a:off x="0" y="363100"/>
            <a:ext cx="8860200" cy="4780400"/>
            <a:chOff x="283800" y="0"/>
            <a:chExt cx="8860200" cy="4780400"/>
          </a:xfrm>
        </p:grpSpPr>
        <p:cxnSp>
          <p:nvCxnSpPr>
            <p:cNvPr id="273" name="Google Shape;273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2954672" y="2027976"/>
            <a:ext cx="43122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2954672" y="1519425"/>
            <a:ext cx="43122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954649" y="3619500"/>
            <a:ext cx="43122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954649" y="3110949"/>
            <a:ext cx="43122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5"/>
          <p:cNvCxnSpPr/>
          <p:nvPr/>
        </p:nvCxnSpPr>
        <p:spPr>
          <a:xfrm rot="10800000">
            <a:off x="8864825" y="0"/>
            <a:ext cx="0" cy="41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141900" y="-26"/>
            <a:ext cx="9002025" cy="4876051"/>
            <a:chOff x="141900" y="-26"/>
            <a:chExt cx="9002025" cy="4876051"/>
          </a:xfrm>
        </p:grpSpPr>
        <p:cxnSp>
          <p:nvCxnSpPr>
            <p:cNvPr id="41" name="Google Shape;41;p6"/>
            <p:cNvCxnSpPr/>
            <p:nvPr/>
          </p:nvCxnSpPr>
          <p:spPr>
            <a:xfrm>
              <a:off x="4576425" y="4876025"/>
              <a:ext cx="4567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6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13225" y="519075"/>
            <a:ext cx="2789700" cy="19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13225" y="2558881"/>
            <a:ext cx="2789700" cy="13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/>
          <p:nvPr/>
        </p:nvSpPr>
        <p:spPr>
          <a:xfrm>
            <a:off x="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0" y="-300"/>
            <a:ext cx="3812275" cy="4608875"/>
            <a:chOff x="0" y="-300"/>
            <a:chExt cx="3812275" cy="4608875"/>
          </a:xfrm>
        </p:grpSpPr>
        <p:cxnSp>
          <p:nvCxnSpPr>
            <p:cNvPr id="49" name="Google Shape;49;p7"/>
            <p:cNvCxnSpPr/>
            <p:nvPr/>
          </p:nvCxnSpPr>
          <p:spPr>
            <a:xfrm rot="10800000">
              <a:off x="3812275" y="-300"/>
              <a:ext cx="0" cy="69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7"/>
            <p:cNvCxnSpPr/>
            <p:nvPr/>
          </p:nvCxnSpPr>
          <p:spPr>
            <a:xfrm>
              <a:off x="0" y="4608575"/>
              <a:ext cx="338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864800" y="1219025"/>
            <a:ext cx="5414400" cy="22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flipH="1">
            <a:off x="-55375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8"/>
          <p:cNvGrpSpPr/>
          <p:nvPr/>
        </p:nvGrpSpPr>
        <p:grpSpPr>
          <a:xfrm flipH="1">
            <a:off x="-55200" y="539500"/>
            <a:ext cx="9199200" cy="4604000"/>
            <a:chOff x="-55375" y="539500"/>
            <a:chExt cx="9199200" cy="4604000"/>
          </a:xfrm>
        </p:grpSpPr>
        <p:cxnSp>
          <p:nvCxnSpPr>
            <p:cNvPr id="55" name="Google Shape;55;p8"/>
            <p:cNvCxnSpPr/>
            <p:nvPr/>
          </p:nvCxnSpPr>
          <p:spPr>
            <a:xfrm>
              <a:off x="-55375" y="4608575"/>
              <a:ext cx="5659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8"/>
            <p:cNvCxnSpPr/>
            <p:nvPr/>
          </p:nvCxnSpPr>
          <p:spPr>
            <a:xfrm>
              <a:off x="4502525" y="539500"/>
              <a:ext cx="4641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8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962900" y="829786"/>
            <a:ext cx="5218200" cy="13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1962900" y="2282714"/>
            <a:ext cx="5218200" cy="20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75" y="4426700"/>
            <a:ext cx="9144000" cy="71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9"/>
          <p:cNvGrpSpPr/>
          <p:nvPr/>
        </p:nvGrpSpPr>
        <p:grpSpPr>
          <a:xfrm>
            <a:off x="712700" y="539500"/>
            <a:ext cx="8431300" cy="4604000"/>
            <a:chOff x="712700" y="539500"/>
            <a:chExt cx="8431300" cy="4604000"/>
          </a:xfrm>
        </p:grpSpPr>
        <p:cxnSp>
          <p:nvCxnSpPr>
            <p:cNvPr id="63" name="Google Shape;63;p9"/>
            <p:cNvCxnSpPr/>
            <p:nvPr/>
          </p:nvCxnSpPr>
          <p:spPr>
            <a:xfrm>
              <a:off x="4572000" y="539500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9"/>
            <p:cNvCxnSpPr/>
            <p:nvPr/>
          </p:nvCxnSpPr>
          <p:spPr>
            <a:xfrm rot="10800000">
              <a:off x="712700" y="1685400"/>
              <a:ext cx="0" cy="3458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713225" y="3946875"/>
            <a:ext cx="77175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ctrTitle"/>
          </p:nvPr>
        </p:nvSpPr>
        <p:spPr>
          <a:xfrm>
            <a:off x="523975" y="1070200"/>
            <a:ext cx="5602200" cy="22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/>
              <a:t>Solid State Diffusion of Common Volatiles in the Solar System</a:t>
            </a:r>
            <a:endParaRPr b="1"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1"/>
          </p:nvPr>
        </p:nvSpPr>
        <p:spPr>
          <a:xfrm>
            <a:off x="523975" y="3436525"/>
            <a:ext cx="56022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Trisha Lucas</a:t>
            </a:r>
            <a:endParaRPr sz="1650"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l="5420" t="8396" r="10292" b="21986"/>
          <a:stretch/>
        </p:blipFill>
        <p:spPr>
          <a:xfrm>
            <a:off x="6510825" y="2674625"/>
            <a:ext cx="1452526" cy="8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 rotWithShape="1">
          <a:blip r:embed="rId4">
            <a:alphaModFix/>
          </a:blip>
          <a:srcRect t="9811" b="7188"/>
          <a:stretch/>
        </p:blipFill>
        <p:spPr>
          <a:xfrm>
            <a:off x="6126175" y="1013875"/>
            <a:ext cx="1392600" cy="1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 rotWithShape="1">
          <a:blip r:embed="rId5">
            <a:alphaModFix/>
          </a:blip>
          <a:srcRect t="8709" b="17610"/>
          <a:stretch/>
        </p:blipFill>
        <p:spPr>
          <a:xfrm>
            <a:off x="5058300" y="3560075"/>
            <a:ext cx="1452525" cy="115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713225" y="284775"/>
            <a:ext cx="2789700" cy="19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Applications: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Icy bodies</a:t>
            </a:r>
            <a:endParaRPr b="1"/>
          </a:p>
        </p:txBody>
      </p:sp>
      <p:sp>
        <p:nvSpPr>
          <p:cNvPr id="289" name="Google Shape;289;p36"/>
          <p:cNvSpPr txBox="1">
            <a:spLocks noGrp="1"/>
          </p:cNvSpPr>
          <p:nvPr>
            <p:ph type="subTitle" idx="1"/>
          </p:nvPr>
        </p:nvSpPr>
        <p:spPr>
          <a:xfrm>
            <a:off x="713225" y="2425006"/>
            <a:ext cx="2789700" cy="13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 exactly are volatiles around Pluto transporting and affecting the surface and atmosphere?</a:t>
            </a:r>
            <a:endParaRPr sz="1500"/>
          </a:p>
        </p:txBody>
      </p:sp>
      <p:pic>
        <p:nvPicPr>
          <p:cNvPr id="290" name="Google Shape;290;p36"/>
          <p:cNvPicPr preferRelativeResize="0"/>
          <p:nvPr/>
        </p:nvPicPr>
        <p:blipFill rotWithShape="1">
          <a:blip r:embed="rId3">
            <a:alphaModFix/>
          </a:blip>
          <a:srcRect l="22911" t="18350" b="-18350"/>
          <a:stretch/>
        </p:blipFill>
        <p:spPr>
          <a:xfrm>
            <a:off x="3918425" y="-12275"/>
            <a:ext cx="5225573" cy="516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 title="fig_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425" y="2743974"/>
            <a:ext cx="5225575" cy="234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988750" y="828713"/>
            <a:ext cx="3201300" cy="11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Ideal Fickian Diffusion:</a:t>
            </a:r>
            <a:endParaRPr sz="2700" b="1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1389250" y="351655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Laying down a less volatile species on top of a more volatile species</a:t>
            </a:r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4"/>
          </p:nvPr>
        </p:nvSpPr>
        <p:spPr>
          <a:xfrm>
            <a:off x="1335225" y="2351925"/>
            <a:ext cx="25551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Diffusion in the lab:</a:t>
            </a:r>
            <a:endParaRPr sz="2600" b="1"/>
          </a:p>
        </p:txBody>
      </p:sp>
      <p:grpSp>
        <p:nvGrpSpPr>
          <p:cNvPr id="299" name="Google Shape;299;p37"/>
          <p:cNvGrpSpPr/>
          <p:nvPr/>
        </p:nvGrpSpPr>
        <p:grpSpPr>
          <a:xfrm>
            <a:off x="283800" y="-50"/>
            <a:ext cx="8718300" cy="5143550"/>
            <a:chOff x="283800" y="-50"/>
            <a:chExt cx="8718300" cy="5143550"/>
          </a:xfrm>
        </p:grpSpPr>
        <p:cxnSp>
          <p:nvCxnSpPr>
            <p:cNvPr id="300" name="Google Shape;300;p37"/>
            <p:cNvCxnSpPr/>
            <p:nvPr/>
          </p:nvCxnSpPr>
          <p:spPr>
            <a:xfrm rot="10800000">
              <a:off x="9002100" y="1642500"/>
              <a:ext cx="0" cy="350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37"/>
            <p:cNvCxnSpPr/>
            <p:nvPr/>
          </p:nvCxnSpPr>
          <p:spPr>
            <a:xfrm rot="10800000">
              <a:off x="283800" y="-50"/>
              <a:ext cx="0" cy="263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430" y="2799093"/>
            <a:ext cx="1882786" cy="16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/>
          <p:nvPr/>
        </p:nvSpPr>
        <p:spPr>
          <a:xfrm>
            <a:off x="3988313" y="3249575"/>
            <a:ext cx="568500" cy="21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 rot="-5400000">
            <a:off x="5208975" y="3724600"/>
            <a:ext cx="360000" cy="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N</a:t>
            </a:r>
            <a:r>
              <a:rPr lang="en" sz="1200" b="1" i="1" baseline="-25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2</a:t>
            </a:r>
            <a:endParaRPr sz="1200" b="1" i="1" baseline="-250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 rot="-5400000">
            <a:off x="5089927" y="3033328"/>
            <a:ext cx="598095" cy="27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</a:t>
            </a:r>
            <a:r>
              <a:rPr lang="en" sz="1200" b="1" i="1" baseline="-250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2</a:t>
            </a:r>
            <a:r>
              <a:rPr lang="en" sz="1200" b="1" i="1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H</a:t>
            </a:r>
            <a:r>
              <a:rPr lang="en" sz="1200" b="1" i="1" baseline="-250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6</a:t>
            </a:r>
            <a:endParaRPr sz="1200" b="1" i="1" baseline="-25000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163" y="416638"/>
            <a:ext cx="3147118" cy="177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37"/>
          <p:cNvCxnSpPr/>
          <p:nvPr/>
        </p:nvCxnSpPr>
        <p:spPr>
          <a:xfrm>
            <a:off x="997800" y="2351913"/>
            <a:ext cx="729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37"/>
          <p:cNvSpPr/>
          <p:nvPr/>
        </p:nvSpPr>
        <p:spPr>
          <a:xfrm>
            <a:off x="3988313" y="1192713"/>
            <a:ext cx="568500" cy="21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463900" y="27050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Ice Lab Instrumentation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75" y="1151325"/>
            <a:ext cx="3523150" cy="3495649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5" name="Google Shape;3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975" y="1151325"/>
            <a:ext cx="4281050" cy="349565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/>
        </p:nvSpPr>
        <p:spPr>
          <a:xfrm>
            <a:off x="1758900" y="0"/>
            <a:ext cx="56262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Fig. 1. Sublimation loss of N</a:t>
            </a:r>
            <a:r>
              <a:rPr lang="en" sz="1600" baseline="-25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2</a:t>
            </a: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ice after diffusing through a less volatile ethane ice cap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813" y="773350"/>
            <a:ext cx="5976385" cy="42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/>
        </p:nvSpPr>
        <p:spPr>
          <a:xfrm>
            <a:off x="1758900" y="0"/>
            <a:ext cx="56262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Fig. 2. Sublimation loss of N</a:t>
            </a:r>
            <a:r>
              <a:rPr lang="en" sz="1600" baseline="-25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2</a:t>
            </a: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ice after diffusing through a hydrocarbon ice cap at different temperatures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327" name="Google Shape;3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00" y="747000"/>
            <a:ext cx="5988607" cy="42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/>
        </p:nvSpPr>
        <p:spPr>
          <a:xfrm>
            <a:off x="1758900" y="0"/>
            <a:ext cx="56262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Fig. 3. Highest constant mass loss plotted against temperature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333" name="Google Shape;3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400" y="720650"/>
            <a:ext cx="5415210" cy="42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713250" y="5683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39" name="Google Shape;339;p42"/>
          <p:cNvSpPr txBox="1">
            <a:spLocks noGrp="1"/>
          </p:cNvSpPr>
          <p:nvPr>
            <p:ph type="subTitle" idx="1"/>
          </p:nvPr>
        </p:nvSpPr>
        <p:spPr>
          <a:xfrm>
            <a:off x="713225" y="1473525"/>
            <a:ext cx="7717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can measure the escape of one volatile species through a less volatile species in the lab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it been doing what we expect? Of course not!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Why is it so different from species to species and what are the actual mechanics of what is going on?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43"/>
          <p:cNvGrpSpPr/>
          <p:nvPr/>
        </p:nvGrpSpPr>
        <p:grpSpPr>
          <a:xfrm>
            <a:off x="0" y="-150"/>
            <a:ext cx="9144000" cy="2572200"/>
            <a:chOff x="0" y="-150"/>
            <a:chExt cx="9144000" cy="2572200"/>
          </a:xfrm>
        </p:grpSpPr>
        <p:sp>
          <p:nvSpPr>
            <p:cNvPr id="345" name="Google Shape;345;p43"/>
            <p:cNvSpPr/>
            <p:nvPr/>
          </p:nvSpPr>
          <p:spPr>
            <a:xfrm>
              <a:off x="0" y="1649975"/>
              <a:ext cx="9144000" cy="57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6" name="Google Shape;346;p43"/>
            <p:cNvCxnSpPr/>
            <p:nvPr/>
          </p:nvCxnSpPr>
          <p:spPr>
            <a:xfrm rot="10800000">
              <a:off x="8430313" y="-150"/>
              <a:ext cx="0" cy="257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43"/>
          <p:cNvSpPr txBox="1">
            <a:spLocks noGrp="1"/>
          </p:cNvSpPr>
          <p:nvPr>
            <p:ph type="title"/>
          </p:nvPr>
        </p:nvSpPr>
        <p:spPr>
          <a:xfrm>
            <a:off x="2654700" y="530250"/>
            <a:ext cx="3834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Thanks!</a:t>
            </a:r>
            <a:endParaRPr sz="6300"/>
          </a:p>
        </p:txBody>
      </p:sp>
      <p:sp>
        <p:nvSpPr>
          <p:cNvPr id="348" name="Google Shape;348;p43"/>
          <p:cNvSpPr txBox="1"/>
          <p:nvPr/>
        </p:nvSpPr>
        <p:spPr>
          <a:xfrm>
            <a:off x="2454450" y="2352200"/>
            <a:ext cx="4235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 b="1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Questions?</a:t>
            </a:r>
            <a:endParaRPr sz="3050" b="1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ulating a Research Problem for University Students by Slidesgo">
  <a:themeElements>
    <a:clrScheme name="Simple Light">
      <a:dk1>
        <a:srgbClr val="0A0A0A"/>
      </a:dk1>
      <a:lt1>
        <a:srgbClr val="F9F9F9"/>
      </a:lt1>
      <a:dk2>
        <a:srgbClr val="DDDDDD"/>
      </a:dk2>
      <a:lt2>
        <a:srgbClr val="B3B4B3"/>
      </a:lt2>
      <a:accent1>
        <a:srgbClr val="878887"/>
      </a:accent1>
      <a:accent2>
        <a:srgbClr val="5F616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13B95273-1736-4E2C-9BAD-2A567D777937}"/>
</file>

<file path=customXml/itemProps2.xml><?xml version="1.0" encoding="utf-8"?>
<ds:datastoreItem xmlns:ds="http://schemas.openxmlformats.org/officeDocument/2006/customXml" ds:itemID="{5E3AB609-B405-4F67-9A81-DBAC63016C46}"/>
</file>

<file path=customXml/itemProps3.xml><?xml version="1.0" encoding="utf-8"?>
<ds:datastoreItem xmlns:ds="http://schemas.openxmlformats.org/officeDocument/2006/customXml" ds:itemID="{C6624105-55C4-4B6F-8225-F74C715CFE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Commissioner</vt:lpstr>
      <vt:lpstr>Chivo</vt:lpstr>
      <vt:lpstr>Red Hat Display</vt:lpstr>
      <vt:lpstr>Golos Text</vt:lpstr>
      <vt:lpstr>Arial</vt:lpstr>
      <vt:lpstr>Golos Text SemiBold</vt:lpstr>
      <vt:lpstr>Formulating a Research Problem for University Students by Slidesgo</vt:lpstr>
      <vt:lpstr>Solid State Diffusion of Common Volatiles in the Solar System</vt:lpstr>
      <vt:lpstr>Applications: Icy bodies</vt:lpstr>
      <vt:lpstr>Ideal Fickian Diffusion:</vt:lpstr>
      <vt:lpstr>Ice Lab Instrumentation </vt:lpstr>
      <vt:lpstr>PowerPoint Presentation</vt:lpstr>
      <vt:lpstr>PowerPoint Presentation</vt:lpstr>
      <vt:lpstr>PowerPoint Presentation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Coe</dc:creator>
  <cp:lastModifiedBy>Coe, Michelle A - (macoe)</cp:lastModifiedBy>
  <cp:revision>1</cp:revision>
  <dcterms:modified xsi:type="dcterms:W3CDTF">2026-04-07T17:04:40Z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